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7"/>
  </p:notesMasterIdLst>
  <p:sldIdLst>
    <p:sldId id="256" r:id="rId2"/>
    <p:sldId id="285" r:id="rId3"/>
    <p:sldId id="286" r:id="rId4"/>
    <p:sldId id="287" r:id="rId5"/>
    <p:sldId id="288" r:id="rId6"/>
    <p:sldId id="289" r:id="rId7"/>
    <p:sldId id="361" r:id="rId8"/>
    <p:sldId id="362" r:id="rId9"/>
    <p:sldId id="293" r:id="rId10"/>
    <p:sldId id="444" r:id="rId11"/>
    <p:sldId id="364" r:id="rId12"/>
    <p:sldId id="371" r:id="rId13"/>
    <p:sldId id="365" r:id="rId14"/>
    <p:sldId id="366" r:id="rId15"/>
    <p:sldId id="367" r:id="rId16"/>
    <p:sldId id="370" r:id="rId17"/>
    <p:sldId id="294" r:id="rId18"/>
    <p:sldId id="492" r:id="rId19"/>
    <p:sldId id="295" r:id="rId20"/>
    <p:sldId id="504" r:id="rId21"/>
    <p:sldId id="505" r:id="rId22"/>
    <p:sldId id="372" r:id="rId23"/>
    <p:sldId id="373" r:id="rId24"/>
    <p:sldId id="374" r:id="rId25"/>
    <p:sldId id="375" r:id="rId26"/>
    <p:sldId id="383" r:id="rId27"/>
    <p:sldId id="376" r:id="rId28"/>
    <p:sldId id="310" r:id="rId29"/>
    <p:sldId id="302" r:id="rId30"/>
    <p:sldId id="377" r:id="rId31"/>
    <p:sldId id="378" r:id="rId32"/>
    <p:sldId id="437" r:id="rId33"/>
    <p:sldId id="312" r:id="rId34"/>
    <p:sldId id="313" r:id="rId35"/>
    <p:sldId id="390" r:id="rId36"/>
    <p:sldId id="450" r:id="rId37"/>
    <p:sldId id="314" r:id="rId38"/>
    <p:sldId id="440" r:id="rId39"/>
    <p:sldId id="438" r:id="rId40"/>
    <p:sldId id="439" r:id="rId41"/>
    <p:sldId id="395" r:id="rId42"/>
    <p:sldId id="442" r:id="rId43"/>
    <p:sldId id="441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447" r:id="rId65"/>
    <p:sldId id="448" r:id="rId66"/>
    <p:sldId id="449" r:id="rId67"/>
    <p:sldId id="445" r:id="rId68"/>
    <p:sldId id="446" r:id="rId69"/>
    <p:sldId id="476" r:id="rId70"/>
    <p:sldId id="338" r:id="rId71"/>
    <p:sldId id="408" r:id="rId72"/>
    <p:sldId id="396" r:id="rId73"/>
    <p:sldId id="339" r:id="rId74"/>
    <p:sldId id="397" r:id="rId75"/>
    <p:sldId id="340" r:id="rId76"/>
    <p:sldId id="401" r:id="rId77"/>
    <p:sldId id="503" r:id="rId78"/>
    <p:sldId id="497" r:id="rId79"/>
    <p:sldId id="493" r:id="rId80"/>
    <p:sldId id="494" r:id="rId81"/>
    <p:sldId id="496" r:id="rId82"/>
    <p:sldId id="406" r:id="rId83"/>
    <p:sldId id="502" r:id="rId84"/>
    <p:sldId id="498" r:id="rId85"/>
    <p:sldId id="499" r:id="rId86"/>
    <p:sldId id="500" r:id="rId87"/>
    <p:sldId id="501" r:id="rId88"/>
    <p:sldId id="475" r:id="rId89"/>
    <p:sldId id="409" r:id="rId90"/>
    <p:sldId id="412" r:id="rId91"/>
    <p:sldId id="410" r:id="rId92"/>
    <p:sldId id="411" r:id="rId93"/>
    <p:sldId id="407" r:id="rId94"/>
    <p:sldId id="414" r:id="rId95"/>
    <p:sldId id="415" r:id="rId96"/>
    <p:sldId id="413" r:id="rId97"/>
    <p:sldId id="416" r:id="rId98"/>
    <p:sldId id="344" r:id="rId99"/>
    <p:sldId id="345" r:id="rId100"/>
    <p:sldId id="346" r:id="rId101"/>
    <p:sldId id="451" r:id="rId102"/>
    <p:sldId id="347" r:id="rId103"/>
    <p:sldId id="348" r:id="rId104"/>
    <p:sldId id="420" r:id="rId105"/>
    <p:sldId id="457" r:id="rId106"/>
    <p:sldId id="452" r:id="rId107"/>
    <p:sldId id="453" r:id="rId108"/>
    <p:sldId id="454" r:id="rId109"/>
    <p:sldId id="428" r:id="rId110"/>
    <p:sldId id="463" r:id="rId111"/>
    <p:sldId id="464" r:id="rId112"/>
    <p:sldId id="465" r:id="rId113"/>
    <p:sldId id="468" r:id="rId114"/>
    <p:sldId id="469" r:id="rId115"/>
    <p:sldId id="470" r:id="rId116"/>
    <p:sldId id="432" r:id="rId117"/>
    <p:sldId id="433" r:id="rId118"/>
    <p:sldId id="434" r:id="rId119"/>
    <p:sldId id="435" r:id="rId120"/>
    <p:sldId id="474" r:id="rId121"/>
    <p:sldId id="443" r:id="rId122"/>
    <p:sldId id="355" r:id="rId123"/>
    <p:sldId id="471" r:id="rId124"/>
    <p:sldId id="473" r:id="rId125"/>
    <p:sldId id="472" r:id="rId126"/>
    <p:sldId id="485" r:id="rId127"/>
    <p:sldId id="506" r:id="rId128"/>
    <p:sldId id="507" r:id="rId129"/>
    <p:sldId id="508" r:id="rId130"/>
    <p:sldId id="509" r:id="rId131"/>
    <p:sldId id="510" r:id="rId132"/>
    <p:sldId id="511" r:id="rId133"/>
    <p:sldId id="512" r:id="rId134"/>
    <p:sldId id="513" r:id="rId135"/>
    <p:sldId id="487" r:id="rId136"/>
    <p:sldId id="488" r:id="rId137"/>
    <p:sldId id="356" r:id="rId138"/>
    <p:sldId id="489" r:id="rId139"/>
    <p:sldId id="490" r:id="rId140"/>
    <p:sldId id="357" r:id="rId141"/>
    <p:sldId id="491" r:id="rId142"/>
    <p:sldId id="514" r:id="rId143"/>
    <p:sldId id="358" r:id="rId144"/>
    <p:sldId id="359" r:id="rId145"/>
    <p:sldId id="360" r:id="rId146"/>
  </p:sldIdLst>
  <p:sldSz cx="6858000" cy="5143500"/>
  <p:notesSz cx="6858000" cy="9144000"/>
  <p:embeddedFontLst>
    <p:embeddedFont>
      <p:font typeface="Varela Round" panose="00000500000000000000" charset="-79"/>
      <p:regular r:id="rId148"/>
    </p:embeddedFont>
    <p:embeddedFont>
      <p:font typeface="Calibri" panose="020F0502020204030204" pitchFamily="34" charset="0"/>
      <p:regular r:id="rId149"/>
      <p:bold r:id="rId150"/>
      <p:italic r:id="rId151"/>
      <p:boldItalic r:id="rId152"/>
    </p:embeddedFont>
    <p:embeddedFont>
      <p:font typeface="Roboto Light" pitchFamily="2" charset="0"/>
      <p:regular r:id="rId153"/>
    </p:embeddedFont>
    <p:embeddedFont>
      <p:font typeface="Verdana" panose="020B0604030504040204" pitchFamily="34" charset="0"/>
      <p:regular r:id="rId154"/>
      <p:bold r:id="rId155"/>
      <p:italic r:id="rId156"/>
      <p:boldItalic r:id="rId157"/>
    </p:embeddedFont>
    <p:embeddedFont>
      <p:font typeface="Roboto" pitchFamily="2" charset="0"/>
      <p:regular r:id="rId158"/>
      <p:bold r:id="rId159"/>
      <p:italic r:id="rId160"/>
      <p:boldItalic r:id="rId1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 Quang" initials="TQ" lastIdx="1" clrIdx="0">
    <p:extLst>
      <p:ext uri="{19B8F6BF-5375-455C-9EA6-DF929625EA0E}">
        <p15:presenceInfo xmlns:p15="http://schemas.microsoft.com/office/powerpoint/2012/main" userId="e9ab46d81a9a1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5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78C19-CADD-405C-9266-0086B735578C}">
  <a:tblStyle styleId="{DCA78C19-CADD-405C-9266-0086B735578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59" autoAdjust="0"/>
  </p:normalViewPr>
  <p:slideViewPr>
    <p:cSldViewPr snapToGrid="0">
      <p:cViewPr>
        <p:scale>
          <a:sx n="150" d="100"/>
          <a:sy n="150" d="100"/>
        </p:scale>
        <p:origin x="2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2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3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4.fntdata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4.fntdata"/><Relationship Id="rId156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1.fntdata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251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724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9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67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40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12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7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0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29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7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1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92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34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3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0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2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7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32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Tiết kiệm chi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ùn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căng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Hạn chế được các tác động thời tiết bên ngoài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Có nhiều thời gian trò chuyện cùng bạn bè hơn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4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7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9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3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3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58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88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011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21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9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3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37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5224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8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40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3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244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533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81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37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14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222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63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1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1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0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9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9" y="0"/>
            <a:ext cx="6858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551638" y="1991825"/>
            <a:ext cx="3754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11" name="Shape 11"/>
          <p:cNvSpPr/>
          <p:nvPr/>
        </p:nvSpPr>
        <p:spPr>
          <a:xfrm>
            <a:off x="5710397" y="4623011"/>
            <a:ext cx="4194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2" name="Shape 12"/>
          <p:cNvSpPr/>
          <p:nvPr/>
        </p:nvSpPr>
        <p:spPr>
          <a:xfrm rot="2700000">
            <a:off x="-49729" y="2786891"/>
            <a:ext cx="542633" cy="406975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3" name="Shape 13"/>
          <p:cNvSpPr/>
          <p:nvPr/>
        </p:nvSpPr>
        <p:spPr>
          <a:xfrm rot="2700000">
            <a:off x="6274380" y="1134046"/>
            <a:ext cx="805677" cy="604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/>
          <p:nvPr/>
        </p:nvSpPr>
        <p:spPr>
          <a:xfrm>
            <a:off x="408338" y="1432590"/>
            <a:ext cx="46935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rot="-1799860">
            <a:off x="6354505" y="3105703"/>
            <a:ext cx="45543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/>
          <p:nvPr/>
        </p:nvSpPr>
        <p:spPr>
          <a:xfrm rot="-1527899">
            <a:off x="339902" y="3864920"/>
            <a:ext cx="67611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7" name="Shape 17"/>
          <p:cNvSpPr/>
          <p:nvPr/>
        </p:nvSpPr>
        <p:spPr>
          <a:xfrm>
            <a:off x="1331834" y="3374077"/>
            <a:ext cx="3375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8" name="Shape 18"/>
          <p:cNvSpPr/>
          <p:nvPr/>
        </p:nvSpPr>
        <p:spPr>
          <a:xfrm>
            <a:off x="5629212" y="831025"/>
            <a:ext cx="3276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9" name="Shape 19"/>
          <p:cNvSpPr/>
          <p:nvPr/>
        </p:nvSpPr>
        <p:spPr>
          <a:xfrm rot="-722907">
            <a:off x="1112771" y="647226"/>
            <a:ext cx="486134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" name="Shape 20"/>
          <p:cNvSpPr/>
          <p:nvPr/>
        </p:nvSpPr>
        <p:spPr>
          <a:xfrm>
            <a:off x="5079713" y="-36363"/>
            <a:ext cx="298575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1" name="Shape 21"/>
          <p:cNvSpPr/>
          <p:nvPr/>
        </p:nvSpPr>
        <p:spPr>
          <a:xfrm rot="1498435">
            <a:off x="415284" y="273510"/>
            <a:ext cx="289906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2" name="Shape 22"/>
          <p:cNvSpPr/>
          <p:nvPr/>
        </p:nvSpPr>
        <p:spPr>
          <a:xfrm>
            <a:off x="5280200" y="3312272"/>
            <a:ext cx="4302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3" name="Shape 23"/>
          <p:cNvSpPr/>
          <p:nvPr/>
        </p:nvSpPr>
        <p:spPr>
          <a:xfrm>
            <a:off x="2169975" y="2099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4" name="Shape 24"/>
          <p:cNvSpPr/>
          <p:nvPr/>
        </p:nvSpPr>
        <p:spPr>
          <a:xfrm>
            <a:off x="1817545" y="4259284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5" name="Shape 25"/>
          <p:cNvSpPr/>
          <p:nvPr/>
        </p:nvSpPr>
        <p:spPr>
          <a:xfrm>
            <a:off x="3021761" y="425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6" name="Shape 26"/>
          <p:cNvSpPr/>
          <p:nvPr/>
        </p:nvSpPr>
        <p:spPr>
          <a:xfrm>
            <a:off x="5775956" y="214849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/>
          <p:nvPr/>
        </p:nvSpPr>
        <p:spPr>
          <a:xfrm>
            <a:off x="2561419" y="444954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8" name="Shape 28"/>
          <p:cNvSpPr/>
          <p:nvPr/>
        </p:nvSpPr>
        <p:spPr>
          <a:xfrm>
            <a:off x="1109429" y="22205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9" name="Shape 29"/>
          <p:cNvSpPr/>
          <p:nvPr/>
        </p:nvSpPr>
        <p:spPr>
          <a:xfrm>
            <a:off x="4028448" y="4390603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0" name="Shape 30"/>
          <p:cNvSpPr/>
          <p:nvPr/>
        </p:nvSpPr>
        <p:spPr>
          <a:xfrm rot="-2700000">
            <a:off x="4753003" y="4348473"/>
            <a:ext cx="195055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1" name="Shape 31"/>
          <p:cNvSpPr/>
          <p:nvPr/>
        </p:nvSpPr>
        <p:spPr>
          <a:xfrm>
            <a:off x="4175957" y="263309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9" y="0"/>
            <a:ext cx="6858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1063500"/>
            <a:ext cx="6858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2" name="Shape 102"/>
          <p:cNvSpPr/>
          <p:nvPr/>
        </p:nvSpPr>
        <p:spPr>
          <a:xfrm>
            <a:off x="450263" y="3191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3" name="Shape 103"/>
          <p:cNvSpPr/>
          <p:nvPr/>
        </p:nvSpPr>
        <p:spPr>
          <a:xfrm>
            <a:off x="1328579" y="586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4" name="Shape 104"/>
          <p:cNvSpPr/>
          <p:nvPr/>
        </p:nvSpPr>
        <p:spPr>
          <a:xfrm rot="-1295565">
            <a:off x="1289830" y="-14241"/>
            <a:ext cx="195037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5" name="Shape 105"/>
          <p:cNvSpPr/>
          <p:nvPr/>
        </p:nvSpPr>
        <p:spPr>
          <a:xfrm>
            <a:off x="5324250" y="-18325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6" name="Shape 106"/>
          <p:cNvSpPr/>
          <p:nvPr/>
        </p:nvSpPr>
        <p:spPr>
          <a:xfrm rot="1050327">
            <a:off x="5298497" y="770638"/>
            <a:ext cx="289481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7" name="Shape 107"/>
          <p:cNvSpPr/>
          <p:nvPr/>
        </p:nvSpPr>
        <p:spPr>
          <a:xfrm rot="1498139">
            <a:off x="6036409" y="796761"/>
            <a:ext cx="195083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8" name="Shape 108"/>
          <p:cNvSpPr/>
          <p:nvPr/>
        </p:nvSpPr>
        <p:spPr>
          <a:xfrm>
            <a:off x="204563" y="914513"/>
            <a:ext cx="138825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9" name="Shape 109"/>
          <p:cNvSpPr/>
          <p:nvPr/>
        </p:nvSpPr>
        <p:spPr>
          <a:xfrm rot="1222482">
            <a:off x="81185" y="115142"/>
            <a:ext cx="199694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0" name="Shape 110"/>
          <p:cNvSpPr/>
          <p:nvPr/>
        </p:nvSpPr>
        <p:spPr>
          <a:xfrm rot="2700000">
            <a:off x="825146" y="743917"/>
            <a:ext cx="179463" cy="134597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1" name="Shape 111"/>
          <p:cNvSpPr/>
          <p:nvPr/>
        </p:nvSpPr>
        <p:spPr>
          <a:xfrm>
            <a:off x="6598444" y="686964"/>
            <a:ext cx="138825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2" name="Shape 112"/>
          <p:cNvSpPr/>
          <p:nvPr/>
        </p:nvSpPr>
        <p:spPr>
          <a:xfrm>
            <a:off x="6325767" y="190568"/>
            <a:ext cx="1998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3" name="Shape 113"/>
          <p:cNvSpPr/>
          <p:nvPr/>
        </p:nvSpPr>
        <p:spPr>
          <a:xfrm>
            <a:off x="5742215" y="319170"/>
            <a:ext cx="13455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513490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713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51413" y="1411400"/>
            <a:ext cx="5555250" cy="35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9.jp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/>
          </p:nvPr>
        </p:nvSpPr>
        <p:spPr>
          <a:xfrm>
            <a:off x="857556" y="186214"/>
            <a:ext cx="5040826" cy="240976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sz="4800" dirty="0">
                <a:latin typeface="Varela Round" panose="00000500000000000000" charset="-79"/>
                <a:cs typeface="Varela Round" panose="00000500000000000000" charset="-79"/>
              </a:rPr>
              <a:t>Green Bus Ticketing System</a:t>
            </a:r>
            <a:endParaRPr lang="en" sz="48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399100" y="2206269"/>
            <a:ext cx="3879838" cy="58276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>
                <a:latin typeface="Varela Round" panose="00000500000000000000" charset="-79"/>
                <a:cs typeface="Varela Round" panose="00000500000000000000" charset="-79"/>
              </a:rPr>
              <a:t>Supervisor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70068" y="2960986"/>
            <a:ext cx="4358469" cy="931367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Đỗ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Ngọc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Hoàng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SE61246 – Team Leader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Trần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Quang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</a:t>
            </a:r>
            <a:r>
              <a:rPr lang="vi-VN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ường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– SE61129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Minh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Đức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4558" y="2571272"/>
            <a:ext cx="16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Members: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 Current Process’s Problems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47300" y="3134116"/>
            <a:ext cx="3091359" cy="1177246"/>
            <a:chOff x="3168764" y="2876651"/>
            <a:chExt cx="3091359" cy="1177246"/>
          </a:xfrm>
        </p:grpSpPr>
        <p:sp>
          <p:nvSpPr>
            <p:cNvPr id="5" name="TextBox 4"/>
            <p:cNvSpPr txBox="1"/>
            <p:nvPr/>
          </p:nvSpPr>
          <p:spPr>
            <a:xfrm>
              <a:off x="3168764" y="2876651"/>
              <a:ext cx="1519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>
                  <a:latin typeface="Varela Round" panose="00000500000000000000" charset="-79"/>
                  <a:cs typeface="Varela Round" panose="00000500000000000000" charset="-79"/>
                </a:rPr>
                <a:t>Problems</a:t>
              </a:r>
              <a:endParaRPr lang="en-US" sz="1800" b="1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69068" y="3222900"/>
              <a:ext cx="24910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Varela Round" panose="00000500000000000000" charset="-79"/>
                  <a:cs typeface="Varela Round" panose="00000500000000000000" charset="-79"/>
                </a:rPr>
                <a:t>Waste a lot of time</a:t>
              </a:r>
            </a:p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vi-VN" sz="1600" dirty="0">
                  <a:cs typeface="Varela Round" panose="00000500000000000000" charset="-79"/>
                </a:rPr>
                <a:t>Need a staff to sell ticket</a:t>
              </a:r>
              <a:endParaRPr lang="en-US" sz="1600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510" y="2916697"/>
              <a:ext cx="363400" cy="29259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2188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pic>
        <p:nvPicPr>
          <p:cNvPr id="2" name="samsung p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1515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 by phone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up by PayPal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20809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</p:spTree>
    <p:extLst>
      <p:ext uri="{BB962C8B-B14F-4D97-AF65-F5344CB8AC3E}">
        <p14:creationId xmlns:p14="http://schemas.microsoft.com/office/powerpoint/2010/main" val="1626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</a:t>
            </a:r>
            <a:r>
              <a:rPr lang="en-US" sz="1050" dirty="0" smtClean="0"/>
              <a:t>Create new </a:t>
            </a:r>
            <a:r>
              <a:rPr lang="en-US" sz="1050" dirty="0"/>
              <a:t>user </a:t>
            </a:r>
            <a:r>
              <a:rPr lang="en-US" sz="1050" dirty="0" smtClean="0"/>
              <a:t>account</a:t>
            </a:r>
            <a:endParaRPr lang="en-US" sz="1050" dirty="0"/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3909713" y="2315047"/>
            <a:ext cx="14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</a:t>
            </a:r>
            <a:r>
              <a:rPr lang="en-US" sz="1050" dirty="0" smtClean="0"/>
              <a:t>Create new </a:t>
            </a:r>
            <a:r>
              <a:rPr lang="en-US" sz="1050" dirty="0"/>
              <a:t>user </a:t>
            </a:r>
            <a:r>
              <a:rPr lang="en-US" sz="1050" dirty="0" smtClean="0"/>
              <a:t>account</a:t>
            </a:r>
            <a:endParaRPr 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3977703" y="2580478"/>
            <a:ext cx="18272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Send an SMS with an auto generated password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</p:spTree>
    <p:extLst>
      <p:ext uri="{BB962C8B-B14F-4D97-AF65-F5344CB8AC3E}">
        <p14:creationId xmlns:p14="http://schemas.microsoft.com/office/powerpoint/2010/main" val="216949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</a:t>
            </a:r>
            <a:r>
              <a:rPr lang="vi-VN" dirty="0"/>
              <a:t>’s </a:t>
            </a:r>
            <a:r>
              <a:rPr lang="en-US" dirty="0"/>
              <a:t>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3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668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906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1481E-6 -4.5679E-6 L 0.35695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7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172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97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47" name="TextBox 46"/>
          <p:cNvSpPr txBox="1"/>
          <p:nvPr/>
        </p:nvSpPr>
        <p:spPr>
          <a:xfrm>
            <a:off x="3455486" y="3773874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6. Show result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  <p:cxnSp>
        <p:nvCxnSpPr>
          <p:cNvPr id="8" name="Elbow Connector 7"/>
          <p:cNvCxnSpPr/>
          <p:nvPr/>
        </p:nvCxnSpPr>
        <p:spPr>
          <a:xfrm rot="5400000">
            <a:off x="1608655" y="2699039"/>
            <a:ext cx="1294847" cy="2368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5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</p:spTree>
    <p:extLst>
      <p:ext uri="{BB962C8B-B14F-4D97-AF65-F5344CB8AC3E}">
        <p14:creationId xmlns:p14="http://schemas.microsoft.com/office/powerpoint/2010/main" val="8535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cxnSpLocks/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48188" y="3121479"/>
            <a:ext cx="4442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Data to be </a:t>
            </a:r>
            <a:r>
              <a:rPr lang="en-US" sz="1350" dirty="0" err="1" smtClean="0">
                <a:latin typeface="Varela Round" panose="00000500000000000000" charset="-79"/>
                <a:cs typeface="Varela Round" panose="00000500000000000000" charset="-79"/>
              </a:rPr>
              <a:t>transfered</a:t>
            </a:r>
            <a:endParaRPr lang="en-US" sz="135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632990" y="2726162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0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128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card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9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>
              <a:buNone/>
            </a:pPr>
            <a:r>
              <a:rPr lang="vi-VN" dirty="0"/>
              <a:t>Student A lost his card. 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He calls the GBTS hotline and ask the staff to block his card immediately.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After that, he goes to the nearest GBTS office to buy a new card and  he want to transfer the money from his lost card to the new one.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143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Advantages </a:t>
            </a:r>
            <a:br>
              <a:rPr lang="en-US" dirty="0" smtClean="0"/>
            </a:br>
            <a:r>
              <a:rPr lang="en-US" dirty="0" smtClean="0"/>
              <a:t>&amp; Disadvantages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lvl="4">
              <a:buNone/>
            </a:pP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4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16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9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4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2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- Notification when card runs out 	of money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- Notification when card runs out 	of money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Promotion offer</a:t>
            </a:r>
          </a:p>
          <a:p>
            <a:pPr lvl="4">
              <a:buNone/>
            </a:pP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</a:t>
            </a:r>
            <a:r>
              <a:rPr lang="en-US" dirty="0"/>
              <a:t>a</a:t>
            </a:r>
            <a:r>
              <a:rPr lang="en-US" dirty="0" smtClean="0"/>
              <a:t>dvantages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2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</a:t>
            </a:r>
            <a:r>
              <a:rPr lang="en-US" dirty="0"/>
              <a:t>a</a:t>
            </a:r>
            <a:r>
              <a:rPr lang="en-US" dirty="0" smtClean="0"/>
              <a:t>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lvl="4" indent="-285750"/>
            <a:r>
              <a:rPr lang="en-US" dirty="0" smtClean="0"/>
              <a:t>The system currently supports Android </a:t>
            </a:r>
            <a:r>
              <a:rPr lang="en-US" dirty="0" smtClean="0"/>
              <a:t>OS</a:t>
            </a:r>
          </a:p>
          <a:p>
            <a:pPr marL="285750" lvl="4" indent="-285750"/>
            <a:endParaRPr lang="en-US" dirty="0"/>
          </a:p>
          <a:p>
            <a:pPr marL="285750" lvl="4" indent="-285750"/>
            <a:r>
              <a:rPr lang="en-US" dirty="0" smtClean="0"/>
              <a:t>Buses in Ho Chi Minh city only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Future’s </a:t>
            </a:r>
            <a:r>
              <a:rPr lang="en-US" dirty="0" smtClean="0"/>
              <a:t>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74237" y="2264228"/>
            <a:ext cx="1996752" cy="1452076"/>
            <a:chOff x="1474237" y="2264228"/>
            <a:chExt cx="1996752" cy="14520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898" y="2679051"/>
              <a:ext cx="1037253" cy="103725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74237" y="2264228"/>
              <a:ext cx="1996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Android Smartphone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66956" y="2264227"/>
            <a:ext cx="1595923" cy="1470737"/>
            <a:chOff x="3866956" y="2264227"/>
            <a:chExt cx="1595923" cy="1470737"/>
          </a:xfrm>
        </p:grpSpPr>
        <p:grpSp>
          <p:nvGrpSpPr>
            <p:cNvPr id="8" name="Group 7"/>
            <p:cNvGrpSpPr/>
            <p:nvPr/>
          </p:nvGrpSpPr>
          <p:grpSpPr>
            <a:xfrm>
              <a:off x="4119660" y="2644448"/>
              <a:ext cx="1090516" cy="1090516"/>
              <a:chOff x="4125880" y="2679051"/>
              <a:chExt cx="1004108" cy="100410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880" y="2679051"/>
                <a:ext cx="1004108" cy="100410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4818" y="3042510"/>
                <a:ext cx="326232" cy="326232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3866956" y="2264227"/>
              <a:ext cx="1595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iOS Smartphone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r>
              <a:rPr lang="en-US" dirty="0" smtClean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10" y="1275185"/>
            <a:ext cx="1692692" cy="35946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2669" y="2783378"/>
            <a:ext cx="209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Varela Round" panose="00000500000000000000" charset="-79"/>
                <a:cs typeface="Varela Round" panose="00000500000000000000" charset="-79"/>
              </a:rPr>
              <a:t>Ho Chi Minh City</a:t>
            </a:r>
            <a:endParaRPr lang="en-US" sz="18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149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5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5887369" cy="3568800"/>
          </a:xfrm>
        </p:spPr>
        <p:txBody>
          <a:bodyPr/>
          <a:lstStyle/>
          <a:p>
            <a:r>
              <a:rPr lang="en-US" dirty="0" smtClean="0"/>
              <a:t>One card for all public transportation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06" y="2404533"/>
            <a:ext cx="1473179" cy="1473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80" y="2462504"/>
            <a:ext cx="1175657" cy="117565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31895" y="2382051"/>
            <a:ext cx="1518145" cy="1803436"/>
            <a:chOff x="931895" y="2382051"/>
            <a:chExt cx="1518145" cy="18034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95" y="2382051"/>
              <a:ext cx="1518145" cy="15181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926" y="3877710"/>
              <a:ext cx="1438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City Bus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62954" y="3880108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arela Round" panose="00000500000000000000" charset="-79"/>
                <a:cs typeface="Varela Round" panose="00000500000000000000" charset="-79"/>
              </a:rPr>
              <a:t>Train</a:t>
            </a:r>
            <a:endParaRPr lang="en-US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39367" y="3877711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arela Round" panose="00000500000000000000" charset="-79"/>
                <a:cs typeface="Varela Round" panose="00000500000000000000" charset="-79"/>
              </a:rPr>
              <a:t>Subway Train</a:t>
            </a:r>
            <a:endParaRPr lang="en-US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81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6319687" cy="3568800"/>
          </a:xfrm>
        </p:spPr>
        <p:txBody>
          <a:bodyPr/>
          <a:lstStyle/>
          <a:p>
            <a:r>
              <a:rPr lang="en-US" dirty="0" smtClean="0"/>
              <a:t>Buy ticket by phone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182448" y="2089085"/>
            <a:ext cx="1658516" cy="2104879"/>
            <a:chOff x="4095362" y="1882402"/>
            <a:chExt cx="1658516" cy="21048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362" y="2375203"/>
              <a:ext cx="1658516" cy="16120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3" y="1882402"/>
              <a:ext cx="827314" cy="39835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109211" y="2049086"/>
            <a:ext cx="2353176" cy="2336301"/>
            <a:chOff x="1109211" y="2049086"/>
            <a:chExt cx="2353176" cy="23363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211" y="2383717"/>
              <a:ext cx="2353176" cy="20016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032" y="2049086"/>
              <a:ext cx="438351" cy="438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7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pplepayJ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44525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6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27788" y="1367483"/>
            <a:ext cx="5131836" cy="3568800"/>
          </a:xfrm>
        </p:spPr>
        <p:txBody>
          <a:bodyPr/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Install top </a:t>
            </a:r>
            <a:r>
              <a:rPr lang="en-US" dirty="0">
                <a:latin typeface="Roboto" pitchFamily="2" charset="0"/>
                <a:ea typeface="Roboto" pitchFamily="2" charset="0"/>
              </a:rPr>
              <a:t>up machines at bus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stops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22" y="2146040"/>
            <a:ext cx="1571967" cy="25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5632332" cy="3183773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application </a:t>
            </a:r>
            <a:r>
              <a:rPr lang="en-US" dirty="0">
                <a:latin typeface="Roboto" pitchFamily="2" charset="0"/>
                <a:ea typeface="Roboto" pitchFamily="2" charset="0"/>
              </a:rPr>
              <a:t>at convenience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stores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30328" y="2401288"/>
            <a:ext cx="5266619" cy="1454328"/>
            <a:chOff x="1351037" y="2394508"/>
            <a:chExt cx="4167654" cy="11508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037" y="2394508"/>
              <a:ext cx="1150859" cy="11508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5" r="15220"/>
            <a:stretch/>
          </p:blipFill>
          <p:spPr>
            <a:xfrm>
              <a:off x="2827418" y="2394508"/>
              <a:ext cx="1137053" cy="11508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806" y="2736692"/>
              <a:ext cx="1169885" cy="466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8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Thank you for your </a:t>
            </a:r>
            <a:r>
              <a:rPr lang="en-US" dirty="0" smtClean="0"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5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4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44907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3338" y="3150900"/>
            <a:ext cx="15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Varela Round" panose="00000500000000000000" charset="-79"/>
                <a:cs typeface="Varela Round" panose="00000500000000000000" charset="-79"/>
              </a:rPr>
              <a:t>Problems</a:t>
            </a:r>
            <a:endParaRPr lang="en-US" sz="1800" b="1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5196" y="3535264"/>
            <a:ext cx="2934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Waste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 of time to check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Cannot be refund when lost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One type of route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0" y="3150900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14644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025900" y="415305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486146"/>
            <a:ext cx="4572888" cy="257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156" y="127783"/>
            <a:ext cx="6172200" cy="7976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lang="en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57156" y="1570858"/>
            <a:ext cx="5785817" cy="304696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Scenarios Problems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Proposal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Solution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Feature explanations and Demo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Advantages and Disadvantages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15234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627"/>
            <a:ext cx="6858000" cy="42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6864349" cy="51482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633" y="2444750"/>
            <a:ext cx="690257" cy="6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296E-6 -3.95062E-6 L 0.34166 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4051800" y="2556646"/>
            <a:ext cx="2806200" cy="1400578"/>
          </a:xfrm>
        </p:spPr>
        <p:txBody>
          <a:bodyPr/>
          <a:lstStyle/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Printing cost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eco-friendly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reusable</a:t>
            </a:r>
          </a:p>
          <a:p>
            <a:pPr algn="ctr">
              <a:buClrTx/>
              <a:buNone/>
            </a:pP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468198" y="2173025"/>
            <a:ext cx="142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34" y="2556646"/>
            <a:ext cx="363400" cy="2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55390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8" name="Multiplication Sign 27"/>
          <p:cNvSpPr/>
          <p:nvPr/>
        </p:nvSpPr>
        <p:spPr>
          <a:xfrm>
            <a:off x="1381836" y="372480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</p:spTree>
    <p:extLst>
      <p:ext uri="{BB962C8B-B14F-4D97-AF65-F5344CB8AC3E}">
        <p14:creationId xmlns:p14="http://schemas.microsoft.com/office/powerpoint/2010/main" val="38477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8335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288384" y="2558165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</p:spTree>
    <p:extLst>
      <p:ext uri="{BB962C8B-B14F-4D97-AF65-F5344CB8AC3E}">
        <p14:creationId xmlns:p14="http://schemas.microsoft.com/office/powerpoint/2010/main" val="32116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</p:spTree>
    <p:extLst>
      <p:ext uri="{BB962C8B-B14F-4D97-AF65-F5344CB8AC3E}">
        <p14:creationId xmlns:p14="http://schemas.microsoft.com/office/powerpoint/2010/main" val="250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22388" y="1436930"/>
            <a:ext cx="3390075" cy="317239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Our proposal - Summary</a:t>
            </a:r>
          </a:p>
        </p:txBody>
      </p:sp>
      <p:sp>
        <p:nvSpPr>
          <p:cNvPr id="4" name="Shape 557"/>
          <p:cNvSpPr/>
          <p:nvPr/>
        </p:nvSpPr>
        <p:spPr>
          <a:xfrm>
            <a:off x="3711473" y="1696513"/>
            <a:ext cx="526528" cy="91221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7" y="1696513"/>
            <a:ext cx="850787" cy="8507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60772" y="1910024"/>
            <a:ext cx="1489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Center management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1156" y="2648688"/>
            <a:ext cx="162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0904" y="2614129"/>
            <a:ext cx="165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NFC writer/reader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81115" y="1970667"/>
            <a:ext cx="162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Simulation for publishing card or reading card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0772" y="3270521"/>
            <a:ext cx="101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Deliver to 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9294" y="3274338"/>
            <a:ext cx="159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Passenger’s application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186895" y="3039725"/>
            <a:ext cx="2261060" cy="1481738"/>
            <a:chOff x="2235147" y="2909467"/>
            <a:chExt cx="2261060" cy="1481738"/>
          </a:xfrm>
        </p:grpSpPr>
        <p:sp>
          <p:nvSpPr>
            <p:cNvPr id="3" name="Shape 557"/>
            <p:cNvSpPr/>
            <p:nvPr/>
          </p:nvSpPr>
          <p:spPr>
            <a:xfrm>
              <a:off x="3706739" y="2909467"/>
              <a:ext cx="531262" cy="920420"/>
            </a:xfrm>
            <a:custGeom>
              <a:avLst/>
              <a:gdLst/>
              <a:ahLst/>
              <a:cxnLst/>
              <a:rect l="0" t="0" r="0" b="0"/>
              <a:pathLst>
                <a:path w="11870" h="20565" extrusionOk="0">
                  <a:moveTo>
                    <a:pt x="6301" y="977"/>
                  </a:moveTo>
                  <a:lnTo>
                    <a:pt x="6423" y="1002"/>
                  </a:lnTo>
                  <a:lnTo>
                    <a:pt x="6497" y="1075"/>
                  </a:lnTo>
                  <a:lnTo>
                    <a:pt x="6570" y="1148"/>
                  </a:lnTo>
                  <a:lnTo>
                    <a:pt x="6594" y="1270"/>
                  </a:lnTo>
                  <a:lnTo>
                    <a:pt x="6570" y="1368"/>
                  </a:lnTo>
                  <a:lnTo>
                    <a:pt x="6497" y="1466"/>
                  </a:lnTo>
                  <a:lnTo>
                    <a:pt x="6423" y="1515"/>
                  </a:lnTo>
                  <a:lnTo>
                    <a:pt x="6301" y="1539"/>
                  </a:lnTo>
                  <a:lnTo>
                    <a:pt x="5569" y="1539"/>
                  </a:lnTo>
                  <a:lnTo>
                    <a:pt x="5446" y="1515"/>
                  </a:lnTo>
                  <a:lnTo>
                    <a:pt x="5373" y="1466"/>
                  </a:lnTo>
                  <a:lnTo>
                    <a:pt x="5300" y="1368"/>
                  </a:lnTo>
                  <a:lnTo>
                    <a:pt x="5276" y="1270"/>
                  </a:lnTo>
                  <a:lnTo>
                    <a:pt x="5300" y="1148"/>
                  </a:lnTo>
                  <a:lnTo>
                    <a:pt x="5373" y="1075"/>
                  </a:lnTo>
                  <a:lnTo>
                    <a:pt x="5446" y="1002"/>
                  </a:lnTo>
                  <a:lnTo>
                    <a:pt x="5569" y="977"/>
                  </a:lnTo>
                  <a:close/>
                  <a:moveTo>
                    <a:pt x="10575" y="2565"/>
                  </a:moveTo>
                  <a:lnTo>
                    <a:pt x="10575" y="16706"/>
                  </a:lnTo>
                  <a:lnTo>
                    <a:pt x="1295" y="16706"/>
                  </a:lnTo>
                  <a:lnTo>
                    <a:pt x="1295" y="2565"/>
                  </a:lnTo>
                  <a:close/>
                  <a:moveTo>
                    <a:pt x="5935" y="17780"/>
                  </a:moveTo>
                  <a:lnTo>
                    <a:pt x="6106" y="17805"/>
                  </a:lnTo>
                  <a:lnTo>
                    <a:pt x="6277" y="17854"/>
                  </a:lnTo>
                  <a:lnTo>
                    <a:pt x="6423" y="17927"/>
                  </a:lnTo>
                  <a:lnTo>
                    <a:pt x="6545" y="18025"/>
                  </a:lnTo>
                  <a:lnTo>
                    <a:pt x="6643" y="18147"/>
                  </a:lnTo>
                  <a:lnTo>
                    <a:pt x="6716" y="18293"/>
                  </a:lnTo>
                  <a:lnTo>
                    <a:pt x="6765" y="18464"/>
                  </a:lnTo>
                  <a:lnTo>
                    <a:pt x="6790" y="18635"/>
                  </a:lnTo>
                  <a:lnTo>
                    <a:pt x="6765" y="18806"/>
                  </a:lnTo>
                  <a:lnTo>
                    <a:pt x="6716" y="18977"/>
                  </a:lnTo>
                  <a:lnTo>
                    <a:pt x="6643" y="19124"/>
                  </a:lnTo>
                  <a:lnTo>
                    <a:pt x="6545" y="19246"/>
                  </a:lnTo>
                  <a:lnTo>
                    <a:pt x="6423" y="19343"/>
                  </a:lnTo>
                  <a:lnTo>
                    <a:pt x="6277" y="19417"/>
                  </a:lnTo>
                  <a:lnTo>
                    <a:pt x="6106" y="19465"/>
                  </a:lnTo>
                  <a:lnTo>
                    <a:pt x="5935" y="19490"/>
                  </a:lnTo>
                  <a:lnTo>
                    <a:pt x="5764" y="19465"/>
                  </a:lnTo>
                  <a:lnTo>
                    <a:pt x="5593" y="19417"/>
                  </a:lnTo>
                  <a:lnTo>
                    <a:pt x="5446" y="19343"/>
                  </a:lnTo>
                  <a:lnTo>
                    <a:pt x="5324" y="19246"/>
                  </a:lnTo>
                  <a:lnTo>
                    <a:pt x="5227" y="19124"/>
                  </a:lnTo>
                  <a:lnTo>
                    <a:pt x="5153" y="18977"/>
                  </a:lnTo>
                  <a:lnTo>
                    <a:pt x="5105" y="18806"/>
                  </a:lnTo>
                  <a:lnTo>
                    <a:pt x="5080" y="18635"/>
                  </a:lnTo>
                  <a:lnTo>
                    <a:pt x="5105" y="18464"/>
                  </a:lnTo>
                  <a:lnTo>
                    <a:pt x="5153" y="18293"/>
                  </a:lnTo>
                  <a:lnTo>
                    <a:pt x="5227" y="18147"/>
                  </a:lnTo>
                  <a:lnTo>
                    <a:pt x="5324" y="18025"/>
                  </a:lnTo>
                  <a:lnTo>
                    <a:pt x="5446" y="17927"/>
                  </a:lnTo>
                  <a:lnTo>
                    <a:pt x="5593" y="17854"/>
                  </a:lnTo>
                  <a:lnTo>
                    <a:pt x="5764" y="17805"/>
                  </a:lnTo>
                  <a:lnTo>
                    <a:pt x="5935" y="17780"/>
                  </a:lnTo>
                  <a:close/>
                  <a:moveTo>
                    <a:pt x="1295" y="0"/>
                  </a:moveTo>
                  <a:lnTo>
                    <a:pt x="1026" y="25"/>
                  </a:lnTo>
                  <a:lnTo>
                    <a:pt x="782" y="98"/>
                  </a:lnTo>
                  <a:lnTo>
                    <a:pt x="562" y="220"/>
                  </a:lnTo>
                  <a:lnTo>
                    <a:pt x="366" y="367"/>
                  </a:lnTo>
                  <a:lnTo>
                    <a:pt x="220" y="562"/>
                  </a:lnTo>
                  <a:lnTo>
                    <a:pt x="98" y="782"/>
                  </a:lnTo>
                  <a:lnTo>
                    <a:pt x="25" y="1026"/>
                  </a:lnTo>
                  <a:lnTo>
                    <a:pt x="0" y="1295"/>
                  </a:lnTo>
                  <a:lnTo>
                    <a:pt x="0" y="19270"/>
                  </a:lnTo>
                  <a:lnTo>
                    <a:pt x="25" y="19539"/>
                  </a:lnTo>
                  <a:lnTo>
                    <a:pt x="98" y="19783"/>
                  </a:lnTo>
                  <a:lnTo>
                    <a:pt x="220" y="20003"/>
                  </a:lnTo>
                  <a:lnTo>
                    <a:pt x="366" y="20198"/>
                  </a:lnTo>
                  <a:lnTo>
                    <a:pt x="562" y="20345"/>
                  </a:lnTo>
                  <a:lnTo>
                    <a:pt x="782" y="20467"/>
                  </a:lnTo>
                  <a:lnTo>
                    <a:pt x="1026" y="20540"/>
                  </a:lnTo>
                  <a:lnTo>
                    <a:pt x="1295" y="20565"/>
                  </a:lnTo>
                  <a:lnTo>
                    <a:pt x="10575" y="20565"/>
                  </a:lnTo>
                  <a:lnTo>
                    <a:pt x="10844" y="20540"/>
                  </a:lnTo>
                  <a:lnTo>
                    <a:pt x="11088" y="20467"/>
                  </a:lnTo>
                  <a:lnTo>
                    <a:pt x="11308" y="20345"/>
                  </a:lnTo>
                  <a:lnTo>
                    <a:pt x="11503" y="20198"/>
                  </a:lnTo>
                  <a:lnTo>
                    <a:pt x="11650" y="20003"/>
                  </a:lnTo>
                  <a:lnTo>
                    <a:pt x="11772" y="19783"/>
                  </a:lnTo>
                  <a:lnTo>
                    <a:pt x="11845" y="19539"/>
                  </a:lnTo>
                  <a:lnTo>
                    <a:pt x="11870" y="19270"/>
                  </a:lnTo>
                  <a:lnTo>
                    <a:pt x="11870" y="1295"/>
                  </a:lnTo>
                  <a:lnTo>
                    <a:pt x="11845" y="1026"/>
                  </a:lnTo>
                  <a:lnTo>
                    <a:pt x="11772" y="782"/>
                  </a:lnTo>
                  <a:lnTo>
                    <a:pt x="11650" y="562"/>
                  </a:lnTo>
                  <a:lnTo>
                    <a:pt x="11503" y="367"/>
                  </a:lnTo>
                  <a:lnTo>
                    <a:pt x="11308" y="220"/>
                  </a:lnTo>
                  <a:lnTo>
                    <a:pt x="11088" y="98"/>
                  </a:lnTo>
                  <a:lnTo>
                    <a:pt x="10844" y="25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6" name="Shape 577"/>
            <p:cNvGrpSpPr/>
            <p:nvPr/>
          </p:nvGrpSpPr>
          <p:grpSpPr>
            <a:xfrm>
              <a:off x="2358917" y="3141737"/>
              <a:ext cx="791999" cy="532291"/>
              <a:chOff x="1241275" y="3718400"/>
              <a:chExt cx="450650" cy="302875"/>
            </a:xfrm>
            <a:solidFill>
              <a:schemeClr val="bg1"/>
            </a:solidFill>
          </p:grpSpPr>
          <p:sp>
            <p:nvSpPr>
              <p:cNvPr id="7" name="Shape 578"/>
              <p:cNvSpPr/>
              <p:nvPr/>
            </p:nvSpPr>
            <p:spPr>
              <a:xfrm>
                <a:off x="1241275" y="3718400"/>
                <a:ext cx="450650" cy="302875"/>
              </a:xfrm>
              <a:custGeom>
                <a:avLst/>
                <a:gdLst/>
                <a:ahLst/>
                <a:cxnLst/>
                <a:rect l="0" t="0" r="0" b="0"/>
                <a:pathLst>
                  <a:path w="18026" h="12115" extrusionOk="0">
                    <a:moveTo>
                      <a:pt x="17048" y="977"/>
                    </a:moveTo>
                    <a:lnTo>
                      <a:pt x="17048" y="3127"/>
                    </a:lnTo>
                    <a:lnTo>
                      <a:pt x="978" y="3127"/>
                    </a:lnTo>
                    <a:lnTo>
                      <a:pt x="978" y="977"/>
                    </a:lnTo>
                    <a:close/>
                    <a:moveTo>
                      <a:pt x="17048" y="5447"/>
                    </a:moveTo>
                    <a:lnTo>
                      <a:pt x="17048" y="11137"/>
                    </a:lnTo>
                    <a:lnTo>
                      <a:pt x="978" y="11137"/>
                    </a:lnTo>
                    <a:lnTo>
                      <a:pt x="978" y="5447"/>
                    </a:lnTo>
                    <a:close/>
                    <a:moveTo>
                      <a:pt x="978" y="1"/>
                    </a:moveTo>
                    <a:lnTo>
                      <a:pt x="782" y="25"/>
                    </a:lnTo>
                    <a:lnTo>
                      <a:pt x="587" y="74"/>
                    </a:lnTo>
                    <a:lnTo>
                      <a:pt x="416" y="172"/>
                    </a:lnTo>
                    <a:lnTo>
                      <a:pt x="294" y="294"/>
                    </a:lnTo>
                    <a:lnTo>
                      <a:pt x="172" y="440"/>
                    </a:lnTo>
                    <a:lnTo>
                      <a:pt x="74" y="611"/>
                    </a:lnTo>
                    <a:lnTo>
                      <a:pt x="25" y="782"/>
                    </a:lnTo>
                    <a:lnTo>
                      <a:pt x="1" y="977"/>
                    </a:lnTo>
                    <a:lnTo>
                      <a:pt x="1" y="11137"/>
                    </a:lnTo>
                    <a:lnTo>
                      <a:pt x="25" y="11333"/>
                    </a:lnTo>
                    <a:lnTo>
                      <a:pt x="74" y="11504"/>
                    </a:lnTo>
                    <a:lnTo>
                      <a:pt x="172" y="11675"/>
                    </a:lnTo>
                    <a:lnTo>
                      <a:pt x="294" y="11821"/>
                    </a:lnTo>
                    <a:lnTo>
                      <a:pt x="416" y="11943"/>
                    </a:lnTo>
                    <a:lnTo>
                      <a:pt x="587" y="12041"/>
                    </a:lnTo>
                    <a:lnTo>
                      <a:pt x="782" y="12090"/>
                    </a:lnTo>
                    <a:lnTo>
                      <a:pt x="978" y="12114"/>
                    </a:lnTo>
                    <a:lnTo>
                      <a:pt x="17048" y="12114"/>
                    </a:lnTo>
                    <a:lnTo>
                      <a:pt x="17243" y="12090"/>
                    </a:lnTo>
                    <a:lnTo>
                      <a:pt x="17439" y="12041"/>
                    </a:lnTo>
                    <a:lnTo>
                      <a:pt x="17610" y="11943"/>
                    </a:lnTo>
                    <a:lnTo>
                      <a:pt x="17732" y="11821"/>
                    </a:lnTo>
                    <a:lnTo>
                      <a:pt x="17854" y="11675"/>
                    </a:lnTo>
                    <a:lnTo>
                      <a:pt x="17952" y="11504"/>
                    </a:lnTo>
                    <a:lnTo>
                      <a:pt x="18001" y="11333"/>
                    </a:lnTo>
                    <a:lnTo>
                      <a:pt x="18025" y="11137"/>
                    </a:lnTo>
                    <a:lnTo>
                      <a:pt x="18025" y="977"/>
                    </a:lnTo>
                    <a:lnTo>
                      <a:pt x="18001" y="782"/>
                    </a:lnTo>
                    <a:lnTo>
                      <a:pt x="17952" y="611"/>
                    </a:lnTo>
                    <a:lnTo>
                      <a:pt x="17854" y="440"/>
                    </a:lnTo>
                    <a:lnTo>
                      <a:pt x="17732" y="294"/>
                    </a:lnTo>
                    <a:lnTo>
                      <a:pt x="17610" y="172"/>
                    </a:lnTo>
                    <a:lnTo>
                      <a:pt x="17439" y="74"/>
                    </a:lnTo>
                    <a:lnTo>
                      <a:pt x="17243" y="25"/>
                    </a:lnTo>
                    <a:lnTo>
                      <a:pt x="1704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Shape 579"/>
              <p:cNvSpPr/>
              <p:nvPr/>
            </p:nvSpPr>
            <p:spPr>
              <a:xfrm>
                <a:off x="1293175" y="3895475"/>
                <a:ext cx="1740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6962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4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6717" y="489"/>
                    </a:lnTo>
                    <a:lnTo>
                      <a:pt x="6815" y="464"/>
                    </a:lnTo>
                    <a:lnTo>
                      <a:pt x="6888" y="415"/>
                    </a:lnTo>
                    <a:lnTo>
                      <a:pt x="6961" y="342"/>
                    </a:lnTo>
                    <a:lnTo>
                      <a:pt x="6961" y="244"/>
                    </a:lnTo>
                    <a:lnTo>
                      <a:pt x="6961" y="147"/>
                    </a:lnTo>
                    <a:lnTo>
                      <a:pt x="6888" y="74"/>
                    </a:lnTo>
                    <a:lnTo>
                      <a:pt x="6815" y="25"/>
                    </a:lnTo>
                    <a:lnTo>
                      <a:pt x="671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Shape 580"/>
              <p:cNvSpPr/>
              <p:nvPr/>
            </p:nvSpPr>
            <p:spPr>
              <a:xfrm>
                <a:off x="1293175" y="3935775"/>
                <a:ext cx="1227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4910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3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4666" y="489"/>
                    </a:lnTo>
                    <a:lnTo>
                      <a:pt x="4763" y="464"/>
                    </a:lnTo>
                    <a:lnTo>
                      <a:pt x="4837" y="415"/>
                    </a:lnTo>
                    <a:lnTo>
                      <a:pt x="4885" y="342"/>
                    </a:lnTo>
                    <a:lnTo>
                      <a:pt x="4910" y="244"/>
                    </a:lnTo>
                    <a:lnTo>
                      <a:pt x="4885" y="147"/>
                    </a:lnTo>
                    <a:lnTo>
                      <a:pt x="4837" y="73"/>
                    </a:lnTo>
                    <a:lnTo>
                      <a:pt x="4763" y="25"/>
                    </a:lnTo>
                    <a:lnTo>
                      <a:pt x="46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Shape 581"/>
              <p:cNvSpPr/>
              <p:nvPr/>
            </p:nvSpPr>
            <p:spPr>
              <a:xfrm>
                <a:off x="1570375" y="3901575"/>
                <a:ext cx="62300" cy="40325"/>
              </a:xfrm>
              <a:custGeom>
                <a:avLst/>
                <a:gdLst/>
                <a:ahLst/>
                <a:cxnLst/>
                <a:rect l="0" t="0" r="0" b="0"/>
                <a:pathLst>
                  <a:path w="2492" h="1613" extrusionOk="0">
                    <a:moveTo>
                      <a:pt x="392" y="0"/>
                    </a:moveTo>
                    <a:lnTo>
                      <a:pt x="294" y="25"/>
                    </a:lnTo>
                    <a:lnTo>
                      <a:pt x="221" y="74"/>
                    </a:lnTo>
                    <a:lnTo>
                      <a:pt x="147" y="147"/>
                    </a:lnTo>
                    <a:lnTo>
                      <a:pt x="99" y="220"/>
                    </a:lnTo>
                    <a:lnTo>
                      <a:pt x="50" y="294"/>
                    </a:lnTo>
                    <a:lnTo>
                      <a:pt x="25" y="391"/>
                    </a:lnTo>
                    <a:lnTo>
                      <a:pt x="1" y="489"/>
                    </a:lnTo>
                    <a:lnTo>
                      <a:pt x="1" y="1124"/>
                    </a:lnTo>
                    <a:lnTo>
                      <a:pt x="25" y="1222"/>
                    </a:lnTo>
                    <a:lnTo>
                      <a:pt x="50" y="1319"/>
                    </a:lnTo>
                    <a:lnTo>
                      <a:pt x="99" y="1393"/>
                    </a:lnTo>
                    <a:lnTo>
                      <a:pt x="147" y="1466"/>
                    </a:lnTo>
                    <a:lnTo>
                      <a:pt x="221" y="1515"/>
                    </a:lnTo>
                    <a:lnTo>
                      <a:pt x="294" y="1564"/>
                    </a:lnTo>
                    <a:lnTo>
                      <a:pt x="392" y="1588"/>
                    </a:lnTo>
                    <a:lnTo>
                      <a:pt x="489" y="1612"/>
                    </a:lnTo>
                    <a:lnTo>
                      <a:pt x="2004" y="1612"/>
                    </a:lnTo>
                    <a:lnTo>
                      <a:pt x="2101" y="1588"/>
                    </a:lnTo>
                    <a:lnTo>
                      <a:pt x="2199" y="1564"/>
                    </a:lnTo>
                    <a:lnTo>
                      <a:pt x="2272" y="1515"/>
                    </a:lnTo>
                    <a:lnTo>
                      <a:pt x="2345" y="1466"/>
                    </a:lnTo>
                    <a:lnTo>
                      <a:pt x="2394" y="1393"/>
                    </a:lnTo>
                    <a:lnTo>
                      <a:pt x="2443" y="1319"/>
                    </a:lnTo>
                    <a:lnTo>
                      <a:pt x="2492" y="1222"/>
                    </a:lnTo>
                    <a:lnTo>
                      <a:pt x="2492" y="1124"/>
                    </a:lnTo>
                    <a:lnTo>
                      <a:pt x="2492" y="489"/>
                    </a:lnTo>
                    <a:lnTo>
                      <a:pt x="2492" y="391"/>
                    </a:lnTo>
                    <a:lnTo>
                      <a:pt x="2443" y="294"/>
                    </a:lnTo>
                    <a:lnTo>
                      <a:pt x="2394" y="220"/>
                    </a:lnTo>
                    <a:lnTo>
                      <a:pt x="2345" y="147"/>
                    </a:lnTo>
                    <a:lnTo>
                      <a:pt x="2272" y="74"/>
                    </a:lnTo>
                    <a:lnTo>
                      <a:pt x="2199" y="25"/>
                    </a:lnTo>
                    <a:lnTo>
                      <a:pt x="210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413928" y="3867985"/>
              <a:ext cx="10822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Mobile application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35147" y="3913834"/>
              <a:ext cx="1082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NFC card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9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7997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563"/>
            <a:ext cx="6858000" cy="30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5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01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Supply power to and communicate with an unpowered and passive electronic tag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230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36" y="2201564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680400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1722728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201564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3935546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4. View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pPr>
              <a:buNone/>
            </a:pPr>
            <a:r>
              <a:rPr lang="vi-VN" dirty="0"/>
              <a:t>1. </a:t>
            </a:r>
            <a:r>
              <a:rPr lang="en-US" dirty="0"/>
              <a:t>Publish card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2159555"/>
            <a:ext cx="2721769" cy="1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</p:spTree>
    <p:extLst>
      <p:ext uri="{BB962C8B-B14F-4D97-AF65-F5344CB8AC3E}">
        <p14:creationId xmlns:p14="http://schemas.microsoft.com/office/powerpoint/2010/main" val="628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15920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76687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4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pic>
        <p:nvPicPr>
          <p:cNvPr id="5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3501"/>
            <a:ext cx="6858000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29" y="2262668"/>
            <a:ext cx="1580690" cy="158069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type="body" idx="1"/>
          </p:nvPr>
        </p:nvSpPr>
        <p:spPr>
          <a:xfrm>
            <a:off x="5267979" y="3928733"/>
            <a:ext cx="991189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r>
              <a:rPr lang="vi-VN" sz="2400" b="1" dirty="0"/>
              <a:t>Manager</a:t>
            </a:r>
          </a:p>
          <a:p>
            <a:pPr>
              <a:buNone/>
            </a:pPr>
            <a:r>
              <a:rPr lang="vi-VN" dirty="0"/>
              <a:t>    - Income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7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 </a:t>
            </a:r>
            <a:r>
              <a:rPr lang="en-US" dirty="0" smtClean="0"/>
              <a:t>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79439"/>
            <a:ext cx="2208239" cy="13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2099" y="3418285"/>
            <a:ext cx="632222" cy="1982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sp>
        <p:nvSpPr>
          <p:cNvPr id="4" name="Rectangle 3"/>
          <p:cNvSpPr/>
          <p:nvPr/>
        </p:nvSpPr>
        <p:spPr>
          <a:xfrm>
            <a:off x="3557588" y="3327202"/>
            <a:ext cx="1034059" cy="33218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88" dirty="0">
                <a:solidFill>
                  <a:schemeClr val="tx1"/>
                </a:solidFill>
              </a:rPr>
              <a:t>Manufacturer ID</a:t>
            </a:r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3134321" y="3493295"/>
            <a:ext cx="423267" cy="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4" idx="0"/>
            <a:endCxn id="11" idx="1"/>
          </p:cNvCxnSpPr>
          <p:nvPr/>
        </p:nvCxnSpPr>
        <p:spPr>
          <a:xfrm rot="5400000" flipH="1" flipV="1">
            <a:off x="3716983" y="2393604"/>
            <a:ext cx="1291233" cy="57596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3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25849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552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0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</a:rPr>
              <a:t>1. Scenario Problems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10866" y="1527527"/>
            <a:ext cx="4436269" cy="31347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 sz="1800" dirty="0"/>
              <a:t> Student A takes a bus to school.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65" y="2901341"/>
            <a:ext cx="1022190" cy="1022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" y="2057548"/>
            <a:ext cx="914286" cy="91428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09172" y="2600930"/>
            <a:ext cx="1191578" cy="1224336"/>
            <a:chOff x="5854337" y="3327561"/>
            <a:chExt cx="2118360" cy="217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337" y="3385798"/>
              <a:ext cx="2118360" cy="2118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13418" y="3327561"/>
              <a:ext cx="1859279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FPT-University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422" y="2128040"/>
            <a:ext cx="634365" cy="796449"/>
            <a:chOff x="1165520" y="3750017"/>
            <a:chExt cx="1127760" cy="141591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65520" y="4786220"/>
              <a:ext cx="1127760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Student A</a:t>
              </a:r>
            </a:p>
          </p:txBody>
        </p:sp>
      </p:grpSp>
      <p:sp>
        <p:nvSpPr>
          <p:cNvPr id="21" name="Arrow: Down 20"/>
          <p:cNvSpPr/>
          <p:nvPr/>
        </p:nvSpPr>
        <p:spPr>
          <a:xfrm>
            <a:off x="1717594" y="2970245"/>
            <a:ext cx="75010" cy="24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2" name="Arrow: Right 21"/>
          <p:cNvSpPr/>
          <p:nvPr/>
        </p:nvSpPr>
        <p:spPr>
          <a:xfrm>
            <a:off x="2332323" y="3413517"/>
            <a:ext cx="2368153" cy="3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316456" y="2600930"/>
            <a:ext cx="2393450" cy="6121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31878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371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64172" y="2202061"/>
            <a:ext cx="1034059" cy="996554"/>
            <a:chOff x="2124075" y="2476500"/>
            <a:chExt cx="1838326" cy="1771650"/>
          </a:xfrm>
        </p:grpSpPr>
        <p:sp>
          <p:nvSpPr>
            <p:cNvPr id="7" name="Rectangle 6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TicketType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5" name="Straight Arrow Connector 4"/>
          <p:cNvCxnSpPr>
            <a:stCxn id="12" idx="3"/>
            <a:endCxn id="6" idx="1"/>
          </p:cNvCxnSpPr>
          <p:nvPr/>
        </p:nvCxnSpPr>
        <p:spPr>
          <a:xfrm>
            <a:off x="2698231" y="2700338"/>
            <a:ext cx="195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6331" y="2534245"/>
            <a:ext cx="1034059" cy="996554"/>
            <a:chOff x="2124075" y="2476500"/>
            <a:chExt cx="1838326" cy="1771650"/>
          </a:xfrm>
        </p:grpSpPr>
        <p:sp>
          <p:nvSpPr>
            <p:cNvPr id="10" name="Rectangle 9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BusRoute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4" name="Straight Arrow Connector 3"/>
          <p:cNvCxnSpPr>
            <a:stCxn id="13" idx="3"/>
            <a:endCxn id="7" idx="1"/>
          </p:cNvCxnSpPr>
          <p:nvPr/>
        </p:nvCxnSpPr>
        <p:spPr>
          <a:xfrm>
            <a:off x="2740390" y="3032522"/>
            <a:ext cx="191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3862983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IsNoCard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PhoneNumber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2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988996" y="3984211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6141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4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16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1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RoleID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1053" y="1817660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Role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711053" y="2149845"/>
            <a:ext cx="1034059" cy="664369"/>
            <a:chOff x="6743700" y="2181225"/>
            <a:chExt cx="1838326" cy="1181100"/>
          </a:xfrm>
        </p:grpSpPr>
        <p:sp>
          <p:nvSpPr>
            <p:cNvPr id="20" name="Rectangle 19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Name</a:t>
              </a:r>
            </a:p>
          </p:txBody>
        </p:sp>
      </p:grpSp>
      <p:cxnSp>
        <p:nvCxnSpPr>
          <p:cNvPr id="5" name="Elbow Connector 4"/>
          <p:cNvCxnSpPr>
            <a:stCxn id="20" idx="3"/>
            <a:endCxn id="14" idx="1"/>
          </p:cNvCxnSpPr>
          <p:nvPr/>
        </p:nvCxnSpPr>
        <p:spPr>
          <a:xfrm>
            <a:off x="3745112" y="2315936"/>
            <a:ext cx="905470" cy="1048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3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0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69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3" name="Connector: Elbow 32"/>
          <p:cNvCxnSpPr>
            <a:cxnSpLocks/>
            <a:stCxn id="22" idx="1"/>
            <a:endCxn id="24" idx="0"/>
          </p:cNvCxnSpPr>
          <p:nvPr/>
        </p:nvCxnSpPr>
        <p:spPr>
          <a:xfrm rot="10800000" flipV="1">
            <a:off x="1523410" y="2518290"/>
            <a:ext cx="1388560" cy="9509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00009" y="251465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3409" y="3137055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31384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Similar System in </a:t>
            </a:r>
            <a:r>
              <a:rPr lang="en-US" b="1" dirty="0" smtClean="0"/>
              <a:t>Australia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9" y="1063500"/>
            <a:ext cx="6120001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701749"/>
            <a:ext cx="6847182" cy="3636334"/>
          </a:xfrm>
        </p:spPr>
      </p:pic>
    </p:spTree>
    <p:extLst>
      <p:ext uri="{BB962C8B-B14F-4D97-AF65-F5344CB8AC3E}">
        <p14:creationId xmlns:p14="http://schemas.microsoft.com/office/powerpoint/2010/main" val="35014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78641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Buy ticket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Scenario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10" name="Arrow: Right 9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Arrow: Right 10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Arrow: Right 11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Arrow: Right 1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663" y="1252969"/>
            <a:ext cx="449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arela Round" panose="00000500000000000000" charset="-79"/>
                <a:cs typeface="Varela Round" panose="00000500000000000000" charset="-79"/>
              </a:rPr>
              <a:t>Student A goes to school by bus for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4731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3168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6921" y="2441980"/>
            <a:ext cx="1441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Roboto" pitchFamily="2" charset="0"/>
                <a:ea typeface="Roboto" pitchFamily="2" charset="0"/>
              </a:rPr>
              <a:t>Tap card on bus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5" y="2144663"/>
            <a:ext cx="1428750" cy="901303"/>
          </a:xfrm>
        </p:spPr>
      </p:pic>
    </p:spTree>
    <p:extLst>
      <p:ext uri="{BB962C8B-B14F-4D97-AF65-F5344CB8AC3E}">
        <p14:creationId xmlns:p14="http://schemas.microsoft.com/office/powerpoint/2010/main" val="9363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3191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7955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4811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</p:spTree>
    <p:extLst>
      <p:ext uri="{BB962C8B-B14F-4D97-AF65-F5344CB8AC3E}">
        <p14:creationId xmlns:p14="http://schemas.microsoft.com/office/powerpoint/2010/main" val="3571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5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545797">
            <a:off x="1685351" y="362976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942" y="3622891"/>
            <a:ext cx="447598" cy="4475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67990" y="4192814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2. Receive ticket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23730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</a:t>
            </a:r>
            <a:r>
              <a:rPr lang="en-US" sz="1100" dirty="0" smtClean="0"/>
              <a:t>card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7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</a:t>
            </a:r>
            <a:r>
              <a:rPr lang="en-US" sz="1100" dirty="0" smtClean="0"/>
              <a:t>card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1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73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6" y="2623202"/>
            <a:ext cx="506449" cy="3194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9824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6.17284E-7 L 0.26273 -0.003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8844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2611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9569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cxnSpLocks/>
          </p:cNvCxnSpPr>
          <p:nvPr/>
        </p:nvCxnSpPr>
        <p:spPr>
          <a:xfrm flipH="1" flipV="1">
            <a:off x="1090750" y="2893444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73817" y="2943835"/>
            <a:ext cx="1394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Show result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0605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9519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r>
              <a:rPr lang="en-US" dirty="0"/>
              <a:t>Top up by PayPal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6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40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61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695064" y="3951407"/>
            <a:ext cx="563525" cy="2020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1371600" y="3772886"/>
            <a:ext cx="5373389" cy="49303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He/she has to activate his/her card first.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9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8413" y="0"/>
            <a:ext cx="6172200" cy="1063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Activate card by </a:t>
            </a:r>
            <a:b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80468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usage report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2725</Words>
  <Application>Microsoft Office PowerPoint</Application>
  <PresentationFormat>Custom</PresentationFormat>
  <Paragraphs>883</Paragraphs>
  <Slides>145</Slides>
  <Notes>51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4" baseType="lpstr">
      <vt:lpstr>Varela Round</vt:lpstr>
      <vt:lpstr>Calibri</vt:lpstr>
      <vt:lpstr>Roboto Light</vt:lpstr>
      <vt:lpstr>Verdana</vt:lpstr>
      <vt:lpstr>Wingdings</vt:lpstr>
      <vt:lpstr>Times New Roman</vt:lpstr>
      <vt:lpstr>Arial</vt:lpstr>
      <vt:lpstr>Roboto</vt:lpstr>
      <vt:lpstr>Iras template</vt:lpstr>
      <vt:lpstr>Green Bus Ticketing System</vt:lpstr>
      <vt:lpstr>Overview</vt:lpstr>
      <vt:lpstr>Introduction</vt:lpstr>
      <vt:lpstr>Introduction</vt:lpstr>
      <vt:lpstr>1. Scenario Problems</vt:lpstr>
      <vt:lpstr>Current Process</vt:lpstr>
      <vt:lpstr>Current Process</vt:lpstr>
      <vt:lpstr>Current Process</vt:lpstr>
      <vt:lpstr> Current Process’s Problems</vt:lpstr>
      <vt:lpstr> Current Process’s Problems</vt:lpstr>
      <vt:lpstr> Current Process’s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Monthly ticket process’s problems</vt:lpstr>
      <vt:lpstr>Monthly ticket process’s problems</vt:lpstr>
      <vt:lpstr>Ticket Material</vt:lpstr>
      <vt:lpstr>Ticket Material</vt:lpstr>
      <vt:lpstr>PowerPoint Presentation</vt:lpstr>
      <vt:lpstr>Ticket Material</vt:lpstr>
      <vt:lpstr> Current Process Overview</vt:lpstr>
      <vt:lpstr> Our Process</vt:lpstr>
      <vt:lpstr> Our Process</vt:lpstr>
      <vt:lpstr> Our Process</vt:lpstr>
      <vt:lpstr> Our Process</vt:lpstr>
      <vt:lpstr>Our proposal - Summary</vt:lpstr>
      <vt:lpstr>Technology</vt:lpstr>
      <vt:lpstr>Technology</vt:lpstr>
      <vt:lpstr>Technology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Features Explanation</vt:lpstr>
      <vt:lpstr>Card</vt:lpstr>
      <vt:lpstr>Card</vt:lpstr>
      <vt:lpstr>Card</vt:lpstr>
      <vt:lpstr>Card</vt:lpstr>
      <vt:lpstr>Card</vt:lpstr>
      <vt:lpstr>Card</vt:lpstr>
      <vt:lpstr>Ticket</vt:lpstr>
      <vt:lpstr>Ticket</vt:lpstr>
      <vt:lpstr>Ticket</vt:lpstr>
      <vt:lpstr>Ticket</vt:lpstr>
      <vt:lpstr>Ticket</vt:lpstr>
      <vt:lpstr>Ticket</vt:lpstr>
      <vt:lpstr>Ticket</vt:lpstr>
      <vt:lpstr>Ticket</vt:lpstr>
      <vt:lpstr>User</vt:lpstr>
      <vt:lpstr>User</vt:lpstr>
      <vt:lpstr>User</vt:lpstr>
      <vt:lpstr>User</vt:lpstr>
      <vt:lpstr>User</vt:lpstr>
      <vt:lpstr>Relationship</vt:lpstr>
      <vt:lpstr>Relationship</vt:lpstr>
      <vt:lpstr>Relationship</vt:lpstr>
      <vt:lpstr>Similar System in Australia</vt:lpstr>
      <vt:lpstr>PowerPoint Presentation</vt:lpstr>
      <vt:lpstr>Demo 1</vt:lpstr>
      <vt:lpstr>Demo 1’s  features</vt:lpstr>
      <vt:lpstr>Demo 1’s  features</vt:lpstr>
      <vt:lpstr>Demo 1’s Scenario</vt:lpstr>
      <vt:lpstr>Publish Card</vt:lpstr>
      <vt:lpstr>Buy ticket</vt:lpstr>
      <vt:lpstr>How could we do that?</vt:lpstr>
      <vt:lpstr>Publish card</vt:lpstr>
      <vt:lpstr>Publish card</vt:lpstr>
      <vt:lpstr>Publish card</vt:lpstr>
      <vt:lpstr>Publish card</vt:lpstr>
      <vt:lpstr>Publish card</vt:lpstr>
      <vt:lpstr>Publish card</vt:lpstr>
      <vt:lpstr>Buy ticket</vt:lpstr>
      <vt:lpstr>Buy ticket</vt:lpstr>
      <vt:lpstr>Buy ticket</vt:lpstr>
      <vt:lpstr>Buy ticket</vt:lpstr>
      <vt:lpstr>Buy ticket</vt:lpstr>
      <vt:lpstr>Buy ticket</vt:lpstr>
      <vt:lpstr>Demo 2</vt:lpstr>
      <vt:lpstr>Demo 2’s Features</vt:lpstr>
      <vt:lpstr>Demo 2’s Features</vt:lpstr>
      <vt:lpstr>Demo 2’s Features</vt:lpstr>
      <vt:lpstr>Demo 2’s Features</vt:lpstr>
      <vt:lpstr>Demo 2’s Scenario</vt:lpstr>
      <vt:lpstr>Demo 2’s Scenario</vt:lpstr>
      <vt:lpstr>Demo 2’s Scenario</vt:lpstr>
      <vt:lpstr>Demo 2’s Scenario</vt:lpstr>
      <vt:lpstr>Demo 2’s Scenario</vt:lpstr>
      <vt:lpstr>Activate card by  SMS</vt:lpstr>
      <vt:lpstr>View usage report</vt:lpstr>
      <vt:lpstr>PowerPoint Presentation</vt:lpstr>
      <vt:lpstr>Buy ticket by phone</vt:lpstr>
      <vt:lpstr>Top up by PayPal</vt:lpstr>
      <vt:lpstr>How could we do that?</vt:lpstr>
      <vt:lpstr>Activate card by SMS</vt:lpstr>
      <vt:lpstr>Activate card by SMS</vt:lpstr>
      <vt:lpstr>Activate card by SMS</vt:lpstr>
      <vt:lpstr>Activate card by SMS</vt:lpstr>
      <vt:lpstr>Activate card by SMS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 - Security</vt:lpstr>
      <vt:lpstr>Buy ticket by phone - Security</vt:lpstr>
      <vt:lpstr>Buy ticket by phone - Security</vt:lpstr>
      <vt:lpstr>Buy ticket by phone - Security</vt:lpstr>
      <vt:lpstr>Demo 3</vt:lpstr>
      <vt:lpstr>Demo 3’s Feature</vt:lpstr>
      <vt:lpstr>Demo 3’s Scenario</vt:lpstr>
      <vt:lpstr>Manage Card</vt:lpstr>
      <vt:lpstr>Advantages  &amp; Disadvantages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Disadvantages</vt:lpstr>
      <vt:lpstr>Disadvantages</vt:lpstr>
      <vt:lpstr>Future’s Plans</vt:lpstr>
      <vt:lpstr>Future’s plans</vt:lpstr>
      <vt:lpstr>Future’s plans</vt:lpstr>
      <vt:lpstr>Future’s plans</vt:lpstr>
      <vt:lpstr>Future’s plans</vt:lpstr>
      <vt:lpstr>PowerPoint Presentation</vt:lpstr>
      <vt:lpstr>Future’s plans</vt:lpstr>
      <vt:lpstr>Future’s plans</vt:lpstr>
      <vt:lpstr>Thank you for your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 Ticketing System</dc:title>
  <dc:creator>Truong Quang</dc:creator>
  <cp:lastModifiedBy>Duc</cp:lastModifiedBy>
  <cp:revision>164</cp:revision>
  <dcterms:modified xsi:type="dcterms:W3CDTF">2016-12-06T16:39:11Z</dcterms:modified>
</cp:coreProperties>
</file>